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71" r:id="rId3"/>
    <p:sldId id="257" r:id="rId4"/>
    <p:sldId id="260" r:id="rId5"/>
    <p:sldId id="272" r:id="rId6"/>
    <p:sldId id="265" r:id="rId7"/>
    <p:sldId id="264" r:id="rId8"/>
    <p:sldId id="266" r:id="rId9"/>
    <p:sldId id="267" r:id="rId10"/>
    <p:sldId id="269" r:id="rId11"/>
    <p:sldId id="273" r:id="rId12"/>
    <p:sldId id="286" r:id="rId13"/>
    <p:sldId id="275" r:id="rId14"/>
    <p:sldId id="285" r:id="rId15"/>
    <p:sldId id="281" r:id="rId16"/>
    <p:sldId id="287" r:id="rId17"/>
    <p:sldId id="288" r:id="rId18"/>
    <p:sldId id="289" r:id="rId19"/>
    <p:sldId id="290" r:id="rId20"/>
    <p:sldId id="291" r:id="rId21"/>
    <p:sldId id="292" r:id="rId22"/>
    <p:sldId id="276" r:id="rId23"/>
    <p:sldId id="277" r:id="rId24"/>
    <p:sldId id="280" r:id="rId25"/>
    <p:sldId id="293" r:id="rId26"/>
    <p:sldId id="282" r:id="rId27"/>
    <p:sldId id="283" r:id="rId28"/>
    <p:sldId id="284" r:id="rId29"/>
    <p:sldId id="279" r:id="rId30"/>
    <p:sldId id="294" r:id="rId31"/>
    <p:sldId id="270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18.03.2025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18.03.2025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18.03.2025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2.wmf"/><Relationship Id="rId5" Type="http://schemas.openxmlformats.org/officeDocument/2006/relationships/image" Target="../media/image21.emf"/><Relationship Id="rId4" Type="http://schemas.openxmlformats.org/officeDocument/2006/relationships/image" Target="../media/image38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2.xml"/><Relationship Id="rId7" Type="http://schemas.openxmlformats.org/officeDocument/2006/relationships/image" Target="NUL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NULL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4.wav"/><Relationship Id="rId7" Type="http://schemas.openxmlformats.org/officeDocument/2006/relationships/image" Target="../media/image60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64.jpeg"/><Relationship Id="rId11" Type="http://schemas.openxmlformats.org/officeDocument/2006/relationships/image" Target="../media/image1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  <p:pic>
        <p:nvPicPr>
          <p:cNvPr id="2" name="p_35670145_775_zahar">
            <a:hlinkClick r:id="" action="ppaction://media"/>
            <a:extLst>
              <a:ext uri="{FF2B5EF4-FFF2-40B4-BE49-F238E27FC236}">
                <a16:creationId xmlns:a16="http://schemas.microsoft.com/office/drawing/2014/main" id="{46A7DE51-1CB3-D0E0-A992-641958769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2250" y="6108512"/>
            <a:ext cx="541670" cy="5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за расчетные значения параметр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415" y="3135687"/>
            <a:ext cx="5673969" cy="3588522"/>
          </a:xfrm>
          <a:prstGeom prst="rect">
            <a:avLst/>
          </a:prstGeom>
        </p:spPr>
      </p:pic>
      <p:pic>
        <p:nvPicPr>
          <p:cNvPr id="5" name="p_35670726_435_zahar">
            <a:hlinkClick r:id="" action="ppaction://media"/>
            <a:extLst>
              <a:ext uri="{FF2B5EF4-FFF2-40B4-BE49-F238E27FC236}">
                <a16:creationId xmlns:a16="http://schemas.microsoft.com/office/drawing/2014/main" id="{1D3DA665-6CCF-702D-E2DE-22C57423D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550" y="42481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  <p:pic>
        <p:nvPicPr>
          <p:cNvPr id="5" name="p_35670840_778_zahar">
            <a:hlinkClick r:id="" action="ppaction://media"/>
            <a:extLst>
              <a:ext uri="{FF2B5EF4-FFF2-40B4-BE49-F238E27FC236}">
                <a16:creationId xmlns:a16="http://schemas.microsoft.com/office/drawing/2014/main" id="{D2F31570-19B9-47F6-2914-052685104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24531" y="574718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76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Проверка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/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ru-RU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0.928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7.8∗</m:t>
                                </m:r>
                                <m:sSup>
                                  <m:sSup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0.0013</m:t>
                                </m:r>
                              </m:e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0.928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46DAE-0A10-4B37-2AE0-3E4093E8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5" y="1213067"/>
                <a:ext cx="3129190" cy="653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576F42-9A02-CC5E-6129-6254453BCCE0}"/>
              </a:ext>
            </a:extLst>
          </p:cNvPr>
          <p:cNvSpPr txBox="1"/>
          <p:nvPr/>
        </p:nvSpPr>
        <p:spPr>
          <a:xfrm>
            <a:off x="446995" y="186690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Матрица Гурвица для рассматриваемого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8813-87A7-CF5B-9B25-89DDA6482D8D}"/>
              </a:ext>
            </a:extLst>
          </p:cNvPr>
          <p:cNvSpPr txBox="1"/>
          <p:nvPr/>
        </p:nvSpPr>
        <p:spPr>
          <a:xfrm>
            <a:off x="285750" y="5245100"/>
            <a:ext cx="296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Годограф Михайлова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BC61FB-4DB7-5016-E677-F88E5FDAC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92" y="2445949"/>
            <a:ext cx="4535119" cy="28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C25694-A25B-9DE8-9295-DB45D0C2B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02" y="906780"/>
            <a:ext cx="3310085" cy="252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6B1B5-E861-FB46-E79B-13BAE081E07E}"/>
              </a:ext>
            </a:extLst>
          </p:cNvPr>
          <p:cNvSpPr txBox="1"/>
          <p:nvPr/>
        </p:nvSpPr>
        <p:spPr>
          <a:xfrm>
            <a:off x="4415388" y="3358194"/>
            <a:ext cx="308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АФЧХ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устойчивой разомкнутой системы (Критерий Найквиста)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91194E-FFD8-F4A8-16EE-8DA433FA8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957" y="743585"/>
            <a:ext cx="3728085" cy="2685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BE973-DFAE-9975-861F-DEC8AB720BD4}"/>
              </a:ext>
            </a:extLst>
          </p:cNvPr>
          <p:cNvSpPr txBox="1"/>
          <p:nvPr/>
        </p:nvSpPr>
        <p:spPr>
          <a:xfrm>
            <a:off x="7835900" y="3517900"/>
            <a:ext cx="380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Диаграмма Боде разомкнутой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77DE56-7A66-1344-C5AB-97187514F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388" y="4015829"/>
            <a:ext cx="3087126" cy="2458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A5577-6D54-AFEF-7002-CE504DE80B74}"/>
              </a:ext>
            </a:extLst>
          </p:cNvPr>
          <p:cNvSpPr txBox="1"/>
          <p:nvPr/>
        </p:nvSpPr>
        <p:spPr>
          <a:xfrm>
            <a:off x="7594600" y="5091211"/>
            <a:ext cx="3517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Определение запасов устойчивости системы по диаграмме Боде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96475-E705-71D2-AF5E-A9B063BC2A49}"/>
              </a:ext>
            </a:extLst>
          </p:cNvPr>
          <p:cNvSpPr txBox="1"/>
          <p:nvPr/>
        </p:nvSpPr>
        <p:spPr>
          <a:xfrm>
            <a:off x="1642515" y="6474370"/>
            <a:ext cx="1051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 данным графикам видно, что полученная одноканальная САУ устойчива по всем критериям устойчивости.</a:t>
            </a:r>
          </a:p>
        </p:txBody>
      </p: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D47DA402-4934-B9FE-AB53-25FF3BFB8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52088" y="432752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/>
              <a:t>Формирование траектории движения робота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/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𝑑𝑙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−0.5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𝑚𝑔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𝛿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−0.5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kumimoji="0" lang="ru-RU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𝑑𝑟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−0.5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𝑚𝑔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𝛿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−0.5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kumimoji="0" lang="ru-RU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C36CE3-3876-EC02-4E7B-EDD3C2EE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8" y="5437588"/>
                <a:ext cx="3437924" cy="549253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063962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D5087C-6D60-F33F-58CB-5D057C64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637807"/>
            <a:ext cx="4217586" cy="35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/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0" lang="ru-RU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ru-RU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Δ</m:t>
                                        </m:r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ru-RU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Δ</m:t>
                                        </m:r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ru-RU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Δ</m:t>
                                        </m:r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ru-RU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Δ</m:t>
                                        </m:r>
                                        <m: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func>
                                      <m:func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6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6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𝜔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ru-RU" sz="16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Δ</m:t>
                                </m:r>
                                <m: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DDEDD0-027C-CD46-96AA-38CB0415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755622"/>
                <a:ext cx="6162969" cy="79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/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kumimoji="0" lang="ru-RU" sz="16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’−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0" lang="ru-RU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d>
                                <m:dPr>
                                  <m:ctrlPr>
                                    <a:rPr kumimoji="0" lang="ru-RU" sz="16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’−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0" lang="ru-RU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6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func>
                                    <m:func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C480B6-3714-83F2-BEE4-C1723BEA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2207887"/>
                <a:ext cx="6268191" cy="7861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/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ru-RU" sz="1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Δ</m:t>
                                  </m:r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’−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7FC2AF-5F61-2C28-D6E5-1582207D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23" y="2865808"/>
                <a:ext cx="4328749" cy="1009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/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ru-RU" sz="1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Δ</m:t>
                                  </m:r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kumimoji="0" lang="ru-RU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’−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ru-RU" sz="1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ru-RU" sz="1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ru-RU" sz="1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Δ</m:t>
                                  </m:r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kumimoji="0" lang="ru-RU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0" lang="ru-RU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’−</m:t>
                                          </m:r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ru-RU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  <m:func>
                                        <m:funcPr>
                                          <m:ctrlPr>
                                            <a:rPr kumimoji="0" 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4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ru-RU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  <m:r>
                                    <a:rPr kumimoji="0" lang="en-US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7693E6-B6C0-7D83-B948-4A36AFFDD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9" y="3910903"/>
                <a:ext cx="5705152" cy="1075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12E32-1548-2420-E8FE-2B3AC7F605D4}"/>
              </a:ext>
            </a:extLst>
          </p:cNvPr>
          <p:cNvSpPr txBox="1"/>
          <p:nvPr/>
        </p:nvSpPr>
        <p:spPr>
          <a:xfrm>
            <a:off x="4118846" y="5021914"/>
            <a:ext cx="78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Полученные уравнения обратной кинематики робота с дифференциальным приводом</a:t>
            </a:r>
          </a:p>
        </p:txBody>
      </p:sp>
      <p:pic>
        <p:nvPicPr>
          <p:cNvPr id="2" name="p_35670960_163_zahar">
            <a:hlinkClick r:id="" action="ppaction://media"/>
            <a:extLst>
              <a:ext uri="{FF2B5EF4-FFF2-40B4-BE49-F238E27FC236}">
                <a16:creationId xmlns:a16="http://schemas.microsoft.com/office/drawing/2014/main" id="{5727D165-6345-61E5-1D57-BFC59B450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2925" y="61293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траектории движения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16718BF6-C5F4-E6F1-2A9B-CD5212BC1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65652" y="6040515"/>
            <a:ext cx="347662" cy="347662"/>
          </a:xfrm>
          <a:prstGeom prst="rect">
            <a:avLst/>
          </a:prstGeom>
        </p:spPr>
      </p:pic>
      <p:pic>
        <p:nvPicPr>
          <p:cNvPr id="9" name="p_35671181_808_zahar">
            <a:hlinkClick r:id="" action="ppaction://media"/>
            <a:extLst>
              <a:ext uri="{FF2B5EF4-FFF2-40B4-BE49-F238E27FC236}">
                <a16:creationId xmlns:a16="http://schemas.microsoft.com/office/drawing/2014/main" id="{927597CF-4B2A-6C89-6D20-19FAC0145E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9250" y="29638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8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8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подвески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3E2B6A-454A-D5CE-6856-C8FD055A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9" y="1390645"/>
            <a:ext cx="2867510" cy="17990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26C5C0-475D-2A89-7305-8B6DD50EC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153" y="1390645"/>
            <a:ext cx="2681091" cy="16524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20B688-5CF3-A160-F9B6-6E0A1B42C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758" y="1261554"/>
            <a:ext cx="4794739" cy="19281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8953" y="2966925"/>
            <a:ext cx="3033776" cy="3202319"/>
          </a:xfrm>
          <a:prstGeom prst="rect">
            <a:avLst/>
          </a:prstGeom>
        </p:spPr>
      </p:pic>
      <p:pic>
        <p:nvPicPr>
          <p:cNvPr id="3" name="p_35671533_621_zahar">
            <a:hlinkClick r:id="" action="ppaction://media"/>
            <a:extLst>
              <a:ext uri="{FF2B5EF4-FFF2-40B4-BE49-F238E27FC236}">
                <a16:creationId xmlns:a16="http://schemas.microsoft.com/office/drawing/2014/main" id="{AC96CE77-B569-7CE6-D6E3-7B7C7560D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83430" y="43648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415" y="-301992"/>
            <a:ext cx="481818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Процесс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524" y="4410201"/>
            <a:ext cx="5708731" cy="19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19" y="1281608"/>
            <a:ext cx="6235547" cy="5257304"/>
          </a:xfrm>
          <a:prstGeom prst="rect">
            <a:avLst/>
          </a:prstGeom>
        </p:spPr>
      </p:pic>
      <p:pic>
        <p:nvPicPr>
          <p:cNvPr id="3" name="p_35671927_659_zahar">
            <a:hlinkClick r:id="" action="ppaction://media"/>
            <a:extLst>
              <a:ext uri="{FF2B5EF4-FFF2-40B4-BE49-F238E27FC236}">
                <a16:creationId xmlns:a16="http://schemas.microsoft.com/office/drawing/2014/main" id="{BD91E794-8B72-3D35-CEBE-4C7113DBE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125" y="42179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/>
          </a:p>
        </p:txBody>
      </p:sp>
      <p:pic>
        <p:nvPicPr>
          <p:cNvPr id="3" name="13">
            <a:hlinkClick r:id="" action="ppaction://media"/>
            <a:extLst>
              <a:ext uri="{FF2B5EF4-FFF2-40B4-BE49-F238E27FC236}">
                <a16:creationId xmlns:a16="http://schemas.microsoft.com/office/drawing/2014/main" id="{49C926DB-6059-8086-8F07-CE3AB5062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200" y="36512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  <p:pic>
        <p:nvPicPr>
          <p:cNvPr id="5" name="p_35672029_908_zahar">
            <a:hlinkClick r:id="" action="ppaction://media"/>
            <a:extLst>
              <a:ext uri="{FF2B5EF4-FFF2-40B4-BE49-F238E27FC236}">
                <a16:creationId xmlns:a16="http://schemas.microsoft.com/office/drawing/2014/main" id="{E352024D-E764-CCB4-FEFE-11B9FEA66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3767" y="52093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Анализ статистических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Спроектированная конструкция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  <p:pic>
        <p:nvPicPr>
          <p:cNvPr id="3" name="p_35672228_509_zahar">
            <a:hlinkClick r:id="" action="ppaction://media"/>
            <a:extLst>
              <a:ext uri="{FF2B5EF4-FFF2-40B4-BE49-F238E27FC236}">
                <a16:creationId xmlns:a16="http://schemas.microsoft.com/office/drawing/2014/main" id="{CE7D4558-8E3B-1FC4-960B-9CAFEC637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00" y="60594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6FD8F7-CB7B-09BA-5BC2-D3BBCDB88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87" y="910160"/>
            <a:ext cx="5940425" cy="5497830"/>
          </a:xfrm>
          <a:prstGeom prst="rect">
            <a:avLst/>
          </a:prstGeom>
        </p:spPr>
      </p:pic>
      <p:pic>
        <p:nvPicPr>
          <p:cNvPr id="5" name="кумс 11">
            <a:hlinkClick r:id="" action="ppaction://media"/>
            <a:extLst>
              <a:ext uri="{FF2B5EF4-FFF2-40B4-BE49-F238E27FC236}">
                <a16:creationId xmlns:a16="http://schemas.microsoft.com/office/drawing/2014/main" id="{A4BE2894-561B-68F8-328D-CCF7C6B5C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7400" y="515372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F1562B-6F3A-5F06-F98A-C98DDDF5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624" y="1172875"/>
            <a:ext cx="3529868" cy="4542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8D192527-BBB9-194E-DAF3-CD403DD82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99576" y="5929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0">
            <a:hlinkClick r:id="" action="ppaction://media"/>
            <a:extLst>
              <a:ext uri="{FF2B5EF4-FFF2-40B4-BE49-F238E27FC236}">
                <a16:creationId xmlns:a16="http://schemas.microsoft.com/office/drawing/2014/main" id="{AADA8F89-F6BD-6770-FFEF-37DA81FB0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7903" y="27875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25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  <p:pic>
        <p:nvPicPr>
          <p:cNvPr id="6" name="21">
            <a:hlinkClick r:id="" action="ppaction://media"/>
            <a:extLst>
              <a:ext uri="{FF2B5EF4-FFF2-40B4-BE49-F238E27FC236}">
                <a16:creationId xmlns:a16="http://schemas.microsoft.com/office/drawing/2014/main" id="{6ABB7737-F98F-CE03-9A2F-24AFF03C9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9266" y="40477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57" y="448637"/>
            <a:ext cx="2151360" cy="6044237"/>
          </a:xfrm>
          <a:prstGeom prst="rect">
            <a:avLst/>
          </a:prstGeom>
        </p:spPr>
      </p:pic>
      <p:pic>
        <p:nvPicPr>
          <p:cNvPr id="3" name="22">
            <a:hlinkClick r:id="" action="ppaction://media"/>
            <a:extLst>
              <a:ext uri="{FF2B5EF4-FFF2-40B4-BE49-F238E27FC236}">
                <a16:creationId xmlns:a16="http://schemas.microsoft.com/office/drawing/2014/main" id="{3FB6D88D-4709-F8F5-D59B-C0EC6E1DF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4713" y="6140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27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552501" y="6352143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8DED31-DA3A-3239-7D42-099ADB9AD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398" r="17743" b="4357"/>
          <a:stretch/>
        </p:blipFill>
        <p:spPr bwMode="auto">
          <a:xfrm>
            <a:off x="319489" y="12717"/>
            <a:ext cx="5233012" cy="67957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23">
            <a:hlinkClick r:id="" action="ppaction://media"/>
            <a:extLst>
              <a:ext uri="{FF2B5EF4-FFF2-40B4-BE49-F238E27FC236}">
                <a16:creationId xmlns:a16="http://schemas.microsoft.com/office/drawing/2014/main" id="{54C86A1F-75D9-80BA-3A55-025402256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0600" y="1216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EC5E69-055B-70C6-88B4-2B38EEEBF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770565"/>
            <a:ext cx="4334086" cy="5496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2779398" y="6398309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Полная блок-схема блока задающих воздействий</a:t>
            </a:r>
          </a:p>
          <a:p>
            <a:endParaRPr lang="ru-RU" dirty="0"/>
          </a:p>
        </p:txBody>
      </p:sp>
      <p:pic>
        <p:nvPicPr>
          <p:cNvPr id="3" name="24">
            <a:hlinkClick r:id="" action="ppaction://media"/>
            <a:extLst>
              <a:ext uri="{FF2B5EF4-FFF2-40B4-BE49-F238E27FC236}">
                <a16:creationId xmlns:a16="http://schemas.microsoft.com/office/drawing/2014/main" id="{89A688D2-E16C-E8D3-2045-4D1ED0178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5221" y="38597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/>
              <a:t>Подбор комплектующих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77" y="1040058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396073" y="983730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92" y="3794375"/>
            <a:ext cx="3405095" cy="214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1750"/>
          <a:stretch/>
        </p:blipFill>
        <p:spPr>
          <a:xfrm>
            <a:off x="7795867" y="616610"/>
            <a:ext cx="3155704" cy="2833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3 B+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7799323" y="3576800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6852137" y="5991503"/>
            <a:ext cx="2504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18" name="p_35672486_272_zahar">
            <a:hlinkClick r:id="" action="ppaction://media"/>
            <a:extLst>
              <a:ext uri="{FF2B5EF4-FFF2-40B4-BE49-F238E27FC236}">
                <a16:creationId xmlns:a16="http://schemas.microsoft.com/office/drawing/2014/main" id="{98139BEC-8BB6-71BB-842B-27F84020A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45171" y="486898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E98CA-D554-2711-1CF3-6B861268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Типовые проблемы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41163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10373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_35669878_204_ermil">
            <a:hlinkClick r:id="" action="ppaction://media"/>
            <a:extLst>
              <a:ext uri="{FF2B5EF4-FFF2-40B4-BE49-F238E27FC236}">
                <a16:creationId xmlns:a16="http://schemas.microsoft.com/office/drawing/2014/main" id="{235A9229-BA46-B356-669E-589E3131A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5475" y="50625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8812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конструкцию, удовлетворяющую требованиям ТЗ</a:t>
            </a:r>
          </a:p>
          <a:p>
            <a:r>
              <a:rPr lang="ru-RU" sz="1800" dirty="0"/>
              <a:t>4. Создана на основе мат. модели устройства цифровая система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pic>
        <p:nvPicPr>
          <p:cNvPr id="7" name="p_35672900_438_zahar">
            <a:hlinkClick r:id="" action="ppaction://media"/>
            <a:extLst>
              <a:ext uri="{FF2B5EF4-FFF2-40B4-BE49-F238E27FC236}">
                <a16:creationId xmlns:a16="http://schemas.microsoft.com/office/drawing/2014/main" id="{EFDCC62C-C65D-EECF-5912-EC6C38094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0308" y="567189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04">
            <a:hlinkClick r:id="" action="ppaction://media"/>
            <a:extLst>
              <a:ext uri="{FF2B5EF4-FFF2-40B4-BE49-F238E27FC236}">
                <a16:creationId xmlns:a16="http://schemas.microsoft.com/office/drawing/2014/main" id="{19464583-16AC-6103-41B0-A7CAB5BCC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90585" y="10120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  <p:pic>
        <p:nvPicPr>
          <p:cNvPr id="3" name="05">
            <a:hlinkClick r:id="" action="ppaction://media"/>
            <a:extLst>
              <a:ext uri="{FF2B5EF4-FFF2-40B4-BE49-F238E27FC236}">
                <a16:creationId xmlns:a16="http://schemas.microsoft.com/office/drawing/2014/main" id="{BB8143CF-6E05-460E-30A1-C9939EFEB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66438" y="654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проекта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950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Проанализировав все представленные решения, можно сделать следующие выводы</a:t>
                </a:r>
                <a:r>
                  <a:rPr lang="en-US" dirty="0"/>
                  <a:t>: </a:t>
                </a:r>
                <a:endParaRPr lang="ru-RU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dirty="0"/>
                  <a:t>;</a:t>
                </a:r>
                <a:r>
                  <a:rPr lang="ru-RU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dirty="0"/>
                  <a:t>;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9508"/>
                <a:ext cx="10515600" cy="4351338"/>
              </a:xfrm>
              <a:blipFill>
                <a:blip r:embed="rId4"/>
                <a:stretch>
                  <a:fillRect l="-1101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  <p:pic>
        <p:nvPicPr>
          <p:cNvPr id="5" name="p_35670204_0_zahar">
            <a:hlinkClick r:id="" action="ppaction://media"/>
            <a:extLst>
              <a:ext uri="{FF2B5EF4-FFF2-40B4-BE49-F238E27FC236}">
                <a16:creationId xmlns:a16="http://schemas.microsoft.com/office/drawing/2014/main" id="{6A08CBC7-5D8B-B2EE-A62D-F33E1E6EA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200" y="61595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090A5-EFCF-57A3-3995-E5799A2E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3D0B-E3DD-5B84-3961-39AE7F0B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Электроколяска которая позволит инвалиду свободно преодолевать пандусы и бордюры, а также без проблем пользоваться общественным транспортом.</a:t>
            </a:r>
          </a:p>
          <a:p>
            <a:r>
              <a:rPr lang="ru-RU" dirty="0"/>
              <a:t>Данная коляска будет иметь 3 режима работы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1. </a:t>
            </a:r>
            <a:r>
              <a:rPr lang="ru-RU" dirty="0"/>
              <a:t>Режим ручного управления (с помощью многопозиционного джойстика)</a:t>
            </a:r>
          </a:p>
          <a:p>
            <a:pPr marL="0" indent="0">
              <a:buNone/>
            </a:pPr>
            <a:r>
              <a:rPr lang="ru-RU" dirty="0"/>
              <a:t>2. Режим автономного следования за пользователем, одетым в одежду со специальным цветным узором.</a:t>
            </a:r>
          </a:p>
          <a:p>
            <a:pPr marL="0" indent="0">
              <a:buNone/>
            </a:pPr>
            <a:r>
              <a:rPr lang="ru-RU" dirty="0"/>
              <a:t>3. Режим полностью автономной доставки пассажира в заранее заданную точку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55107-7B17-3135-05BA-A10D246E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  <p:pic>
        <p:nvPicPr>
          <p:cNvPr id="5" name="p_35670375_442_zahar">
            <a:hlinkClick r:id="" action="ppaction://media"/>
            <a:extLst>
              <a:ext uri="{FF2B5EF4-FFF2-40B4-BE49-F238E27FC236}">
                <a16:creationId xmlns:a16="http://schemas.microsoft.com/office/drawing/2014/main" id="{9260F959-650B-A116-859C-35FAE6BBF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30" y="583699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r>
              <a:rPr lang="ru-RU" sz="2400" dirty="0"/>
              <a:t>Задачами данного проекта является</a:t>
            </a:r>
            <a:r>
              <a:rPr lang="en-US" sz="2400" dirty="0"/>
              <a:t>:</a:t>
            </a:r>
          </a:p>
          <a:p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  <p:pic>
        <p:nvPicPr>
          <p:cNvPr id="5" name="p_35670465_705_zahar">
            <a:hlinkClick r:id="" action="ppaction://media"/>
            <a:extLst>
              <a:ext uri="{FF2B5EF4-FFF2-40B4-BE49-F238E27FC236}">
                <a16:creationId xmlns:a16="http://schemas.microsoft.com/office/drawing/2014/main" id="{844C462D-616B-D5F5-4022-CAE06B2F7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50" y="3340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5" name="p_35670602_33_zahar">
            <a:hlinkClick r:id="" action="ppaction://media"/>
            <a:extLst>
              <a:ext uri="{FF2B5EF4-FFF2-40B4-BE49-F238E27FC236}">
                <a16:creationId xmlns:a16="http://schemas.microsoft.com/office/drawing/2014/main" id="{F8DC4C89-0DB4-70ED-00CA-6F4009DA1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025" y="5626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1329</Words>
  <Application>Microsoft Office PowerPoint</Application>
  <PresentationFormat>Широкоэкранный</PresentationFormat>
  <Paragraphs>252</Paragraphs>
  <Slides>30</Slides>
  <Notes>0</Notes>
  <HiddenSlides>4</HiddenSlides>
  <MMClips>28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Анализ статистических данных</vt:lpstr>
      <vt:lpstr>Типовые проблемы</vt:lpstr>
      <vt:lpstr>Существующие решения</vt:lpstr>
      <vt:lpstr>Сравнение существующих решений и их классификация</vt:lpstr>
      <vt:lpstr>Обоснование проекта</vt:lpstr>
      <vt:lpstr>Идея проекта</vt:lpstr>
      <vt:lpstr>Цели и задачи проекта</vt:lpstr>
      <vt:lpstr>Основные пункты из технического задания</vt:lpstr>
      <vt:lpstr>Основные пункты из технического задания</vt:lpstr>
      <vt:lpstr>Моделирование приводов и их регуляторов</vt:lpstr>
      <vt:lpstr>Проверка устойчивости регулятора привода (привод колеса)</vt:lpstr>
      <vt:lpstr>Формирование траектории движения робота</vt:lpstr>
      <vt:lpstr>Формирование траектории движения робота  (режим ручного управления)</vt:lpstr>
      <vt:lpstr>Выбор конфигурации подвески</vt:lpstr>
      <vt:lpstr>Процесс подъема в транспорт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Спроектированная конструкция</vt:lpstr>
      <vt:lpstr>Функциональная схема устройства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Презентация PowerPoint</vt:lpstr>
      <vt:lpstr>Алгоритм блока управления</vt:lpstr>
      <vt:lpstr>Подбор комплектующих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78</cp:revision>
  <dcterms:created xsi:type="dcterms:W3CDTF">2023-10-19T08:59:10Z</dcterms:created>
  <dcterms:modified xsi:type="dcterms:W3CDTF">2025-03-18T06:51:48Z</dcterms:modified>
</cp:coreProperties>
</file>